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5"/>
  </p:notesMasterIdLst>
  <p:handoutMasterIdLst>
    <p:handoutMasterId r:id="rId36"/>
  </p:handoutMasterIdLst>
  <p:sldIdLst>
    <p:sldId id="256" r:id="rId11"/>
    <p:sldId id="257" r:id="rId12"/>
    <p:sldId id="258" r:id="rId13"/>
    <p:sldId id="269" r:id="rId14"/>
    <p:sldId id="259" r:id="rId15"/>
    <p:sldId id="260" r:id="rId16"/>
    <p:sldId id="270" r:id="rId17"/>
    <p:sldId id="271" r:id="rId18"/>
    <p:sldId id="272" r:id="rId19"/>
    <p:sldId id="273" r:id="rId20"/>
    <p:sldId id="261" r:id="rId21"/>
    <p:sldId id="262" r:id="rId22"/>
    <p:sldId id="264" r:id="rId23"/>
    <p:sldId id="274" r:id="rId24"/>
    <p:sldId id="265" r:id="rId25"/>
    <p:sldId id="266" r:id="rId26"/>
    <p:sldId id="267" r:id="rId27"/>
    <p:sldId id="268" r:id="rId28"/>
    <p:sldId id="275" r:id="rId29"/>
    <p:sldId id="279" r:id="rId30"/>
    <p:sldId id="276" r:id="rId31"/>
    <p:sldId id="280" r:id="rId32"/>
    <p:sldId id="278" r:id="rId33"/>
    <p:sldId id="263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82"/>
  </p:normalViewPr>
  <p:slideViewPr>
    <p:cSldViewPr snapToGrid="0" snapToObjects="1">
      <p:cViewPr varScale="1">
        <p:scale>
          <a:sx n="161" d="100"/>
          <a:sy n="161" d="100"/>
        </p:scale>
        <p:origin x="216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heme" Target="theme/theme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033670"/>
            <a:ext cx="8254820" cy="1788446"/>
          </a:xfrm>
        </p:spPr>
        <p:txBody>
          <a:bodyPr/>
          <a:lstStyle/>
          <a:p>
            <a:r>
              <a:rPr lang="en-US" sz="3600" dirty="0"/>
              <a:t>ACCY577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Machine Learning for Accounting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93" y="3403157"/>
            <a:ext cx="8254819" cy="543965"/>
          </a:xfrm>
        </p:spPr>
        <p:txBody>
          <a:bodyPr/>
          <a:lstStyle/>
          <a:p>
            <a:r>
              <a:rPr lang="en-US" sz="2800" dirty="0"/>
              <a:t>Module 2: Fundamental Algorithms I</a:t>
            </a:r>
          </a:p>
          <a:p>
            <a:r>
              <a:rPr lang="en-US" sz="2800" dirty="0"/>
              <a:t> 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90E2-D0BC-7D4F-925E-F49E9C819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359499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7BAE73-E8CE-DF4A-A9EF-E5F00ED02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395" y="440459"/>
            <a:ext cx="3333670" cy="44077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F016CA-4362-1B4D-B0D4-7497620E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Linear Regression Result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4E35F-B967-4743-99DB-B21A3FE12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3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1777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Lesson 2: Logistic Regression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39E7C-6769-7F4E-B827-4D9565BD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classification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standardization preferred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47459"/>
            <a:ext cx="8098637" cy="65590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Challenger Disaster Investigation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B821E9-2502-8142-9768-46C8EB46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38182"/>
            <a:ext cx="6750456" cy="3375228"/>
          </a:xfrm>
        </p:spPr>
      </p:pic>
    </p:spTree>
    <p:extLst>
      <p:ext uri="{BB962C8B-B14F-4D97-AF65-F5344CB8AC3E}">
        <p14:creationId xmlns:p14="http://schemas.microsoft.com/office/powerpoint/2010/main" val="201979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94852"/>
            <a:ext cx="8098637" cy="655908"/>
          </a:xfrm>
        </p:spPr>
        <p:txBody>
          <a:bodyPr>
            <a:noAutofit/>
          </a:bodyPr>
          <a:lstStyle/>
          <a:p>
            <a:r>
              <a:rPr lang="en-US" sz="2400" dirty="0"/>
              <a:t>Map to Probability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6103BE-479D-684E-A8C8-6F1CC2186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51" y="1422243"/>
            <a:ext cx="5029200" cy="3054499"/>
          </a:xfrm>
        </p:spPr>
      </p:pic>
    </p:spTree>
    <p:extLst>
      <p:ext uri="{BB962C8B-B14F-4D97-AF65-F5344CB8AC3E}">
        <p14:creationId xmlns:p14="http://schemas.microsoft.com/office/powerpoint/2010/main" val="183602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E5CDE-7A98-2949-8DDE-543347BCC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36233"/>
            <a:ext cx="8374898" cy="14920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Adult Income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D4A1E-96D0-924A-8213-01085A68F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</a:t>
            </a:r>
            <a:r>
              <a:rPr lang="en-US" sz="2400" dirty="0" err="1"/>
              <a:t>LogisticRegression</a:t>
            </a:r>
            <a:r>
              <a:rPr lang="en-US" sz="2400" dirty="0"/>
              <a:t> model</a:t>
            </a:r>
            <a:br>
              <a:rPr lang="en-US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2968-2D6A-6E45-8A71-C043DFCFC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CD2234-BFA7-E344-A53F-0EED13CF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48473"/>
            <a:ext cx="6823435" cy="2394187"/>
          </a:xfrm>
        </p:spPr>
      </p:pic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6CA8E-1F01-F647-B44E-DA9DBA65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6089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Classification 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B4113-FBE0-E543-86F0-9BECCAE8C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0EEB08-3304-094F-A827-B04661915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16148"/>
            <a:ext cx="7795417" cy="1958917"/>
          </a:xfrm>
        </p:spPr>
      </p:pic>
    </p:spTree>
    <p:extLst>
      <p:ext uri="{BB962C8B-B14F-4D97-AF65-F5344CB8AC3E}">
        <p14:creationId xmlns:p14="http://schemas.microsoft.com/office/powerpoint/2010/main" val="348625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F1FFE-FD29-CA48-9310-D01C0D13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4045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30604-EC2E-3D4D-8C33-45E96A9F01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4F38A1-D49D-F340-A4DD-992013D5C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524" y="1029953"/>
            <a:ext cx="4940300" cy="3810000"/>
          </a:xfrm>
        </p:spPr>
      </p:pic>
    </p:spTree>
    <p:extLst>
      <p:ext uri="{BB962C8B-B14F-4D97-AF65-F5344CB8AC3E}">
        <p14:creationId xmlns:p14="http://schemas.microsoft.com/office/powerpoint/2010/main" val="583589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C53D5-55C0-BD4F-9A60-87044EBC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7629276" cy="41285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both classification and regression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handle categorical feature(numerical)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not needed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241527" cy="655908"/>
          </a:xfrm>
        </p:spPr>
        <p:txBody>
          <a:bodyPr>
            <a:normAutofit/>
          </a:bodyPr>
          <a:lstStyle/>
          <a:p>
            <a:r>
              <a:rPr lang="en-US" sz="2700" dirty="0"/>
              <a:t>Lesson 3: Decision Tree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D52F-6A31-1B4D-BC52-BC9FEFB97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FDE5F8-6C61-1A41-A45E-7B3866713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9219"/>
            <a:ext cx="5029200" cy="28289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7DCEBB-7B38-6E40-B1B2-B9D80903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Decision 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02339-9C44-F945-B33B-C1394E644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5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344552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Predict continuous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Assume linear relationships between input and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Feature scaling is normally not needed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0279"/>
            <a:ext cx="7947330" cy="71267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Lesson 1:</a:t>
            </a:r>
            <a:r>
              <a:rPr lang="en-US" dirty="0"/>
              <a:t> 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16C173-6F71-BA45-BAF8-1E2F5E4E4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570" y="1738869"/>
            <a:ext cx="5029200" cy="210552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C07B0C-174D-414C-A4BE-969F82E3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120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Iris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E2394-0CFB-F947-B794-5BF2720423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0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33C61B-2F15-2E4A-9EA3-5DE461A2C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5207"/>
            <a:ext cx="7138635" cy="17888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Decision Tree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A92ADA-74EB-6D4A-86A5-E2BD93298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9674"/>
            <a:ext cx="7888247" cy="18548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99D424-2E32-0C41-A0EB-48302673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022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/>
              <a:t>Auto MPG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26A47-1AD1-B34F-8CB0-7C5BDEAB1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3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9758"/>
            <a:ext cx="8098637" cy="655908"/>
          </a:xfrm>
        </p:spPr>
        <p:txBody>
          <a:bodyPr>
            <a:normAutofit/>
          </a:bodyPr>
          <a:lstStyle/>
          <a:p>
            <a:r>
              <a:rPr lang="en-US" sz="2400" dirty="0" err="1"/>
              <a:t>Scikit</a:t>
            </a:r>
            <a:r>
              <a:rPr lang="en-US" sz="2400" dirty="0"/>
              <a:t> Learn Decision Tree Regressor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A8F4-B8C8-D944-9279-2DC9E9C7D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659FF2-3E82-EA44-84B6-CE56AE917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23031"/>
            <a:ext cx="8232482" cy="2058121"/>
          </a:xfr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/>
          </a:bodyPr>
          <a:lstStyle/>
          <a:p>
            <a:r>
              <a:rPr lang="en-US" sz="2000" dirty="0"/>
              <a:t>Linear Regression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63A11-EB20-CA43-AB00-8527EE83C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646" y="1470131"/>
            <a:ext cx="6270625" cy="2932306"/>
          </a:xfr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984" y="594803"/>
            <a:ext cx="7737641" cy="778894"/>
          </a:xfrm>
        </p:spPr>
        <p:txBody>
          <a:bodyPr>
            <a:normAutofit/>
          </a:bodyPr>
          <a:lstStyle/>
          <a:p>
            <a:r>
              <a:rPr lang="en-US" sz="2000" dirty="0"/>
              <a:t>Cost Function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A234D-8454-9B46-92DE-A8AFB7C01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082" y="1279525"/>
            <a:ext cx="4247830" cy="31212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F429FF-909C-0F47-B442-BE71074E4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21" y="3400499"/>
            <a:ext cx="1854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2392"/>
            <a:ext cx="6407331" cy="49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Tips Dataset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98E5B1-79E9-0640-AA8C-B7C74132E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237" y="1278786"/>
            <a:ext cx="5579547" cy="2836013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7758" y="469126"/>
            <a:ext cx="6331907" cy="81103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Data Preparation</a:t>
            </a:r>
            <a:br>
              <a:rPr lang="en-US" sz="27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5F470F7-5A7D-504E-9B61-958A45691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096" y="1195098"/>
            <a:ext cx="7559131" cy="3281209"/>
          </a:xfrm>
        </p:spPr>
      </p:pic>
    </p:spTree>
    <p:extLst>
      <p:ext uri="{BB962C8B-B14F-4D97-AF65-F5344CB8AC3E}">
        <p14:creationId xmlns:p14="http://schemas.microsoft.com/office/powerpoint/2010/main" val="149243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35DE87-C51B-C646-893E-20DF1946E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67" y="1956391"/>
            <a:ext cx="8829633" cy="1743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7F8D85-EFE3-904C-B55A-EBDC327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348"/>
            <a:ext cx="6331907" cy="1216216"/>
          </a:xfrm>
        </p:spPr>
        <p:txBody>
          <a:bodyPr>
            <a:normAutofit/>
          </a:bodyPr>
          <a:lstStyle/>
          <a:p>
            <a:r>
              <a:rPr lang="en-US" sz="2700" dirty="0" err="1"/>
              <a:t>Scikit</a:t>
            </a:r>
            <a:r>
              <a:rPr lang="en-US" sz="2700" dirty="0"/>
              <a:t> Learn </a:t>
            </a:r>
            <a:r>
              <a:rPr lang="en-US" sz="2700" dirty="0" err="1"/>
              <a:t>LinearRegression</a:t>
            </a:r>
            <a:r>
              <a:rPr lang="en-US" sz="2700" dirty="0"/>
              <a:t>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B99E-8813-BA45-A70B-9BFC18826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4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E2E79D-E670-C04A-98D1-CD0B659BB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688" y="1585440"/>
            <a:ext cx="7163651" cy="226923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582B49-93F9-E44F-8369-1FD76A3F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49" y="479367"/>
            <a:ext cx="6331907" cy="1216216"/>
          </a:xfrm>
        </p:spPr>
        <p:txBody>
          <a:bodyPr>
            <a:normAutofit/>
          </a:bodyPr>
          <a:lstStyle/>
          <a:p>
            <a:r>
              <a:rPr lang="en-US" sz="2400" dirty="0"/>
              <a:t>Linear Regression Formula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F4752-5593-A444-9328-B1845AF33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1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51DEB-8AA5-144A-B607-6E10DA349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27" y="2105247"/>
            <a:ext cx="7934821" cy="10997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6D2D8E-5031-7649-8759-50C0F3B8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27" y="675530"/>
            <a:ext cx="6331907" cy="1216216"/>
          </a:xfrm>
        </p:spPr>
        <p:txBody>
          <a:bodyPr>
            <a:normAutofit/>
          </a:bodyPr>
          <a:lstStyle/>
          <a:p>
            <a:r>
              <a:rPr lang="en-US" sz="2400" dirty="0" err="1"/>
              <a:t>Statsmodels</a:t>
            </a:r>
            <a:r>
              <a:rPr lang="en-US" sz="2400" dirty="0"/>
              <a:t> Linear Regression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0E5AF-FD1B-804D-84DF-720E024EF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86622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2699</TotalTime>
  <Words>125</Words>
  <Application>Microsoft Macintosh PowerPoint</Application>
  <PresentationFormat>On-screen Show (16:9)</PresentationFormat>
  <Paragraphs>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ACCY577   Machine Learning for Accounting</vt:lpstr>
      <vt:lpstr>Lesson 1: Linear Regression </vt:lpstr>
      <vt:lpstr>Linear Regression </vt:lpstr>
      <vt:lpstr>Cost Function </vt:lpstr>
      <vt:lpstr>Tips Dataset </vt:lpstr>
      <vt:lpstr>Data Preparation  </vt:lpstr>
      <vt:lpstr>Scikit Learn LinearRegression Model </vt:lpstr>
      <vt:lpstr>Linear Regression Formula </vt:lpstr>
      <vt:lpstr>Statsmodels Linear Regression </vt:lpstr>
      <vt:lpstr>Linear Regression Result </vt:lpstr>
      <vt:lpstr>Lesson 2: Logistic Regression </vt:lpstr>
      <vt:lpstr>Challenger Disaster Investigation </vt:lpstr>
      <vt:lpstr>Map to Probability  </vt:lpstr>
      <vt:lpstr>Adult Income Dataset</vt:lpstr>
      <vt:lpstr>Scikit Learn LogisticRegression model  </vt:lpstr>
      <vt:lpstr>Classification Report</vt:lpstr>
      <vt:lpstr>Confusion Matrix</vt:lpstr>
      <vt:lpstr>Lesson 3: Decision Tree</vt:lpstr>
      <vt:lpstr>Decision Tree</vt:lpstr>
      <vt:lpstr>Iris Dataset</vt:lpstr>
      <vt:lpstr>Scikit Learn Decision Tree Classifier</vt:lpstr>
      <vt:lpstr>Auto MPG Dataset</vt:lpstr>
      <vt:lpstr>Scikit Learn Decision Tree Regressor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18</cp:revision>
  <dcterms:created xsi:type="dcterms:W3CDTF">2019-10-12T20:28:15Z</dcterms:created>
  <dcterms:modified xsi:type="dcterms:W3CDTF">2019-10-15T00:05:30Z</dcterms:modified>
</cp:coreProperties>
</file>